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88" r:id="rId3"/>
    <p:sldId id="289" r:id="rId4"/>
    <p:sldId id="261" r:id="rId5"/>
    <p:sldId id="262" r:id="rId6"/>
    <p:sldId id="279" r:id="rId7"/>
    <p:sldId id="264" r:id="rId8"/>
    <p:sldId id="265" r:id="rId9"/>
    <p:sldId id="266" r:id="rId10"/>
    <p:sldId id="291" r:id="rId11"/>
    <p:sldId id="268" r:id="rId12"/>
    <p:sldId id="269" r:id="rId13"/>
    <p:sldId id="270" r:id="rId14"/>
    <p:sldId id="282" r:id="rId15"/>
    <p:sldId id="277" r:id="rId16"/>
    <p:sldId id="278" r:id="rId17"/>
    <p:sldId id="284" r:id="rId18"/>
    <p:sldId id="290" r:id="rId19"/>
    <p:sldId id="286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tin duvivier" initials="vd" lastIdx="34" clrIdx="0">
    <p:extLst>
      <p:ext uri="{19B8F6BF-5375-455C-9EA6-DF929625EA0E}">
        <p15:presenceInfo xmlns:p15="http://schemas.microsoft.com/office/powerpoint/2012/main" userId="f051c7e0a907d5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83" d="100"/>
          <a:sy n="83" d="100"/>
        </p:scale>
        <p:origin x="48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7T15:41:04.649" idx="13">
    <p:pos x="10" y="10"/>
    <p:text>Do we consider more connections at first, and we add the last one that we animate ?</p:text>
    <p:extLst>
      <p:ext uri="{C676402C-5697-4E1C-873F-D02D1690AC5C}">
        <p15:threadingInfo xmlns:p15="http://schemas.microsoft.com/office/powerpoint/2012/main" timeZoneBias="-120"/>
      </p:ext>
    </p:extLst>
  </p:cm>
  <p:cm authorId="1" dt="2022-07-27T16:28:17.320" idx="14">
    <p:pos x="146" y="146"/>
    <p:text>We must consider connection every where except one connection that we add and detail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7T15:38:15.752" idx="11">
    <p:pos x="10" y="10"/>
    <p:text>Need to remove this slide.</p:text>
    <p:extLst>
      <p:ext uri="{C676402C-5697-4E1C-873F-D02D1690AC5C}">
        <p15:threadingInfo xmlns:p15="http://schemas.microsoft.com/office/powerpoint/2012/main" timeZoneBias="-120"/>
      </p:ext>
    </p:extLst>
  </p:cm>
  <p:cm authorId="1" dt="2022-07-27T15:38:37.829" idx="12">
    <p:pos x="146" y="146"/>
    <p:text>Before we remove it, does this slide tell something we want to keepn somewhere else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7T16:29:00.929" idx="15">
    <p:pos x="10" y="10"/>
    <p:text>Once we have already detailed the result in 1 zone case, no need to re-introduce the result nor to detail it too much</p:text>
    <p:extLst>
      <p:ext uri="{C676402C-5697-4E1C-873F-D02D1690AC5C}">
        <p15:threadingInfo xmlns:p15="http://schemas.microsoft.com/office/powerpoint/2012/main" timeZoneBias="-120"/>
      </p:ext>
    </p:extLst>
  </p:cm>
  <p:cm authorId="1" dt="2022-07-27T16:29:44.208" idx="16">
    <p:pos x="146" y="146"/>
    <p:text>Go really quick on this to just say it works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7T15:35:44.709" idx="9">
    <p:pos x="6854" y="1242"/>
    <p:text>The point of the synchronization is to have information always in same order, such that once refinement occurs, ptLists will all update while keeping the same good order.</p:text>
    <p:extLst>
      <p:ext uri="{C676402C-5697-4E1C-873F-D02D1690AC5C}">
        <p15:threadingInfo xmlns:p15="http://schemas.microsoft.com/office/powerpoint/2012/main" timeZoneBias="-120"/>
      </p:ext>
    </p:extLst>
  </p:cm>
  <p:cm authorId="1" dt="2022-07-27T16:34:16.369" idx="20">
    <p:pos x="6854" y="1378"/>
    <p:text>We must mention the fact we have a list of faces in connection, and that as refinement progresses, we have children, and so-on. We then make sure that these sub-ptLists are in a coherent order when created, thanks to the two criteria of synchronization</p:text>
    <p:extLst>
      <p:ext uri="{C676402C-5697-4E1C-873F-D02D1690AC5C}">
        <p15:threadingInfo xmlns:p15="http://schemas.microsoft.com/office/powerpoint/2012/main" timeZoneBias="-120">
          <p15:parentCm authorId="1" idx="9"/>
        </p15:threadingInfo>
      </p:ext>
    </p:extLst>
  </p:cm>
  <p:cm authorId="1" dt="2022-07-27T15:36:39.328" idx="10">
    <p:pos x="10" y="10"/>
    <p:text>This step is necessary to prevent too much steps when dealing with ptLists.</p:text>
    <p:extLst>
      <p:ext uri="{C676402C-5697-4E1C-873F-D02D1690AC5C}">
        <p15:threadingInfo xmlns:p15="http://schemas.microsoft.com/office/powerpoint/2012/main" timeZoneBias="-120"/>
      </p:ext>
    </p:extLst>
  </p:cm>
  <p:cm authorId="1" dt="2022-07-27T16:30:00.068" idx="17">
    <p:pos x="146" y="146"/>
    <p:text>The need of this part must be clearly exposed, probably only at the oral must it must be made crystal clear why we need synchronization faces.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7T16:31:00.142" idx="18">
    <p:pos x="10" y="10"/>
    <p:text>Great to explain the steps one goes through to set good framework to have coherent order upon exit of synchronization phase.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7T16:34:31.894" idx="21">
    <p:pos x="10" y="10"/>
    <p:text>Maybe line with arrows not needed. Important informations already said, do we need this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7T17:15:10.861" idx="25">
    <p:pos x="10" y="10"/>
    <p:text>Have BOTTOM IN CAPITAL LETTER BORDEL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F176F-E8D7-4828-A11C-7CB01194F7D4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A29F5-648F-42F1-BA4F-5E91360998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41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A29F5-648F-42F1-BA4F-5E91360998D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51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733DF-EE25-45E6-9616-5F2DCAD7F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15313E-47E1-4E65-8B5E-43E442986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011F55-E416-49D6-9493-752C3D23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8FD2-1BD8-42B6-93BE-BDA62A6DC403}" type="datetime1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0D49A7-4A0F-4443-80E9-98C8B1E1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58CADD-E75B-42FC-A33E-B80AC02E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37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F43EE-513E-4FF1-B9E0-64CB27EB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EA5221F-3353-4A37-B8F1-EA24FF180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FCA84E-6D6F-4C65-AF6D-5B4E14445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DCF8-3F46-41D1-8EC4-4A45A1EFF84C}" type="datetime1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F0C330-6287-43DC-BE13-F769FF64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AB5CF6-6088-4C39-8AA3-1FE1797B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24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A5CA518-2E28-4D7C-9660-308831760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26D4DC0-4547-4A9C-AD09-462D1F23C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F9D6B6-E60E-4D34-8F4B-2747731D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3CF7-FF0C-467F-8FB6-41C30C84D351}" type="datetime1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1A9F2C-5ED4-4A4A-97FF-59B7AAEF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0DDAD-DDBD-4D4C-89C3-A890A29D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07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4810B6-6BB2-427B-A0B0-3E8DA58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A7F7A-1DB9-45BB-8021-B5F0DA68B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17BA91-4DCD-4B7B-B36B-8BD7D3E8E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B3E6-8E74-4AD6-AA31-3F2BFD3E4864}" type="datetime1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9C4344-234B-449E-A482-C575E0B82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2A152-60E4-4218-B8B7-6F1321A4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997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62B20-B5DA-44B3-A3FC-81CD5331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00043E-644D-4852-B27B-9E35758ED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A11C6E-0EC0-4E96-B04A-D3BF9345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D161-A74B-401F-B00B-C8C12AB0E834}" type="datetime1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493D9-5CE4-49EF-93CC-EDB6880B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5DF68D-9F1B-46C5-BCCD-A3354B8D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39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686F12-E1E2-4F7B-8680-2FD3EC2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708A3E-1279-4A5F-970D-2BBFD10AF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537F902-1354-41C7-971A-9CA3970A1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3DC021E-043A-4CA5-9AFE-33F94B54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3FEE-1757-42D6-B8F8-09526A557E5E}" type="datetime1">
              <a:rPr lang="fr-FR" smtClean="0"/>
              <a:t>13/09/2022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EFDCBE-24B8-4FF6-8A31-6EABC206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C4F71E-17B8-49A6-91A3-69C87E005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026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D60D13-39E4-4445-872B-AC3701CD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F015BB-71B6-4B37-9A6A-C9BDB88AE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EBEE66-4C04-4178-823B-EC8B0074D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E3BCB85-E504-4DDD-B6BF-DFE2481AA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153E6D-71D8-441F-A87B-51F2B0740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A355A7-5EE2-4FAC-BCB4-7EB6BCB8B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871F8-9FD6-41D4-B359-1464CEA7230A}" type="datetime1">
              <a:rPr lang="fr-FR" smtClean="0"/>
              <a:t>13/09/2022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40C8A-7ED8-4A16-A7D5-01328274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8EC51DF-AEF3-475B-819C-451267DA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655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98D2F-00FB-4F5D-98DE-99482FEF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3236B7-BA21-47E6-B1B1-D79A9665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F27BD-BE8A-40A6-B511-5A9218BE8E71}" type="datetime1">
              <a:rPr lang="fr-FR" smtClean="0"/>
              <a:t>13/09/2022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4496E5-6274-45A7-8674-D5A7B7BF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3B1058-8637-47DE-8956-3C29014C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05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8A9291-079D-46C7-ADAE-69DAB33F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2A3-BF8A-4829-B32C-23383C56CAAD}" type="datetime1">
              <a:rPr lang="fr-FR" smtClean="0"/>
              <a:t>13/09/2022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3CACC47-8B2F-4739-9D4D-4D0C3A9A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607F17-F99F-48C2-B776-BAE747C27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0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06301-FEA4-4155-A076-61F79008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E622DD-608D-4C73-A5A3-D1282FEB8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15A722-15B0-4A3E-BBBB-7B75EF10D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C70F71-DE42-497E-B778-3C9237A3D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61FE-7D10-4B9F-9223-2EF99826C460}" type="datetime1">
              <a:rPr lang="fr-FR" smtClean="0"/>
              <a:t>13/09/2022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D9283D-68C7-434E-BDC7-5E6AEA5D0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B34E60-7986-4861-9F91-5A15CAF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20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F83909-88AA-413B-AD86-FB6B0701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48377C1-55D0-46BB-8970-00A8959F4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82012C-10AB-42D1-A476-B826B13B8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9F7D00-36C6-4421-993D-1B5D14B7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AB32-4398-4C65-8E93-9D2BEDF106E2}" type="datetime1">
              <a:rPr lang="fr-FR" smtClean="0"/>
              <a:t>13/09/2022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F9519D9-A046-4D58-80AC-4E3266CFD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ABE8A3-0BA9-42DF-B666-245B7DBC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08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26BA0C-CF80-4BA2-87F7-FBD50D9D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812A86-7B8E-4B2A-BEA5-E5627D32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B69058-1EF0-479C-BE94-BDDF9210E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56438-05C2-43EC-BB5E-43CEB810D918}" type="datetime1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B1BF72-CBD3-4CB5-866C-30DA9454D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C3EBDA-64AA-4642-8E7A-576E1E546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89D3-E021-4E46-878B-70A4B79B65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43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40D1587-FB47-4854-9276-D7D05217042C}"/>
              </a:ext>
            </a:extLst>
          </p:cNvPr>
          <p:cNvSpPr txBox="1"/>
          <p:nvPr/>
        </p:nvSpPr>
        <p:spPr>
          <a:xfrm>
            <a:off x="2013282" y="3644428"/>
            <a:ext cx="8165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Mesh adaptation of computational fluid dynamics (CFD) simulations of turbomachinery</a:t>
            </a:r>
            <a:endParaRPr lang="en-US" sz="3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7A3E4C8-FCED-4155-AB4E-FBDD48D780DF}"/>
              </a:ext>
            </a:extLst>
          </p:cNvPr>
          <p:cNvSpPr txBox="1"/>
          <p:nvPr/>
        </p:nvSpPr>
        <p:spPr>
          <a:xfrm>
            <a:off x="2494546" y="1474236"/>
            <a:ext cx="720290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Master of Engineering Sciences - Computational Mechanics / CMI</a:t>
            </a:r>
            <a:endParaRPr lang="en-US" sz="1700" dirty="0">
              <a:effectLst/>
              <a:latin typeface="Proxima Nova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800" dirty="0">
                <a:latin typeface="Proxima Nova"/>
              </a:rPr>
            </a:b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Sorbonne University - 2017/2022</a:t>
            </a:r>
            <a:endParaRPr lang="en-US" sz="1700" dirty="0">
              <a:effectLst/>
              <a:latin typeface="Proxima Nova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6A9934-8F51-468D-9B8C-DA08B4ACB4DE}"/>
              </a:ext>
            </a:extLst>
          </p:cNvPr>
          <p:cNvSpPr txBox="1"/>
          <p:nvPr/>
        </p:nvSpPr>
        <p:spPr>
          <a:xfrm>
            <a:off x="4151072" y="2754173"/>
            <a:ext cx="38898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Graduating Internship at ONERA</a:t>
            </a:r>
            <a:endParaRPr lang="en-US" sz="1700" dirty="0">
              <a:effectLst/>
              <a:latin typeface="Proxima Nova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CD5D08-E3E7-4999-8CEC-72CD1458D7F8}"/>
              </a:ext>
            </a:extLst>
          </p:cNvPr>
          <p:cNvSpPr txBox="1"/>
          <p:nvPr/>
        </p:nvSpPr>
        <p:spPr>
          <a:xfrm>
            <a:off x="650063" y="6179566"/>
            <a:ext cx="2462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rriweather" panose="00000500000000000000" pitchFamily="2" charset="0"/>
              </a:rPr>
              <a:t>Duvivier Valentin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2B34EE65-036B-4141-B1EC-54F516FE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1</a:t>
            </a:fld>
            <a:endParaRPr lang="fr-FR" sz="13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49DDD4-3AE1-47D4-AE2E-871C9AB63D25}"/>
              </a:ext>
            </a:extLst>
          </p:cNvPr>
          <p:cNvSpPr txBox="1"/>
          <p:nvPr/>
        </p:nvSpPr>
        <p:spPr>
          <a:xfrm>
            <a:off x="7672648" y="6179566"/>
            <a:ext cx="3889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rriweather" panose="00000500000000000000" pitchFamily="2" charset="0"/>
              </a:rPr>
              <a:t>Supervisor</a:t>
            </a: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rriweather" panose="00000500000000000000" pitchFamily="2" charset="0"/>
              </a:rPr>
              <a:t>:  </a:t>
            </a:r>
            <a:r>
              <a:rPr lang="fr-FR" sz="1800" b="0" i="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rriweather" panose="00000500000000000000" pitchFamily="2" charset="0"/>
              </a:rPr>
              <a:t>Sâm</a:t>
            </a: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rriweather" panose="00000500000000000000" pitchFamily="2" charset="0"/>
              </a:rPr>
              <a:t> Landier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718FF059-F5A5-3D47-B5C2-C47539E28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7B576607-6F8C-D6BC-350C-C687B47A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893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10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 rtl="0">
              <a:spcBef>
                <a:spcPts val="0"/>
              </a:spcBef>
              <a:spcAft>
                <a:spcPts val="0"/>
              </a:spcAft>
              <a:buFont typeface="+mj-lt"/>
              <a:buAutoNum type="romanUcPeriod" startAt="3"/>
            </a:pPr>
            <a:r>
              <a:rPr lang="fr-FR" dirty="0">
                <a:effectLst/>
              </a:rPr>
              <a:t>Multi-joins case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1E02FD13-19FD-CA3A-7148-D1E1B0E29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12CF73A9-175B-2613-B6ED-EB6DCC4E5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327" y="2552590"/>
            <a:ext cx="3340112" cy="19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836437C6-5535-69C6-047C-F3C83F559746}"/>
              </a:ext>
            </a:extLst>
          </p:cNvPr>
          <p:cNvSpPr/>
          <p:nvPr/>
        </p:nvSpPr>
        <p:spPr>
          <a:xfrm>
            <a:off x="312822" y="2540549"/>
            <a:ext cx="378069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CA00F572-8026-CC5B-1B7E-4B61CDD99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 : droite 34">
            <a:extLst>
              <a:ext uri="{FF2B5EF4-FFF2-40B4-BE49-F238E27FC236}">
                <a16:creationId xmlns:a16="http://schemas.microsoft.com/office/drawing/2014/main" id="{7A0C830F-6D88-D915-B466-F57CAF89D7CB}"/>
              </a:ext>
            </a:extLst>
          </p:cNvPr>
          <p:cNvSpPr/>
          <p:nvPr/>
        </p:nvSpPr>
        <p:spPr>
          <a:xfrm>
            <a:off x="312822" y="4560288"/>
            <a:ext cx="378069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9FAEE-0749-5D9A-A36E-65A63B415D78}"/>
              </a:ext>
            </a:extLst>
          </p:cNvPr>
          <p:cNvSpPr txBox="1"/>
          <p:nvPr/>
        </p:nvSpPr>
        <p:spPr>
          <a:xfrm>
            <a:off x="4516435" y="6070227"/>
            <a:ext cx="31591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accent6"/>
                </a:solidFill>
              </a:rPr>
              <a:t>Face index as </a:t>
            </a:r>
            <a:r>
              <a:rPr lang="fr-FR" sz="2500" dirty="0" err="1">
                <a:solidFill>
                  <a:schemeClr val="accent6"/>
                </a:solidFill>
              </a:rPr>
              <a:t>criterion</a:t>
            </a:r>
            <a:endParaRPr lang="en-US" sz="25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7545BFB-4B58-5F73-BE55-B497DE2B9C68}"/>
                  </a:ext>
                </a:extLst>
              </p:cNvPr>
              <p:cNvSpPr txBox="1"/>
              <p:nvPr/>
            </p:nvSpPr>
            <p:spPr>
              <a:xfrm>
                <a:off x="1049691" y="2035376"/>
                <a:ext cx="819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𝐽𝑜𝑖𝑛</m:t>
                      </m:r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=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 2,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𝑙𝑖𝑠𝑡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𝑓𝑎𝑐𝑒𝑠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⟷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 2, 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𝑙𝑖𝑠𝑡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𝑓𝑎𝑐𝑒𝑠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7545BFB-4B58-5F73-BE55-B497DE2B9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91" y="2035376"/>
                <a:ext cx="8199000" cy="369332"/>
              </a:xfrm>
              <a:prstGeom prst="rect">
                <a:avLst/>
              </a:prstGeom>
              <a:blipFill>
                <a:blip r:embed="rId5"/>
                <a:stretch>
                  <a:fillRect l="-14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49D535C-48BC-0ED2-E1B7-F91B1315D77C}"/>
                  </a:ext>
                </a:extLst>
              </p:cNvPr>
              <p:cNvSpPr txBox="1"/>
              <p:nvPr/>
            </p:nvSpPr>
            <p:spPr>
              <a:xfrm>
                <a:off x="1049691" y="2735040"/>
                <a:ext cx="819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𝐽𝑜𝑖𝑛</m:t>
                      </m:r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=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 2,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𝑙𝑖𝑠𝑡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𝑓𝑎𝑐𝑒𝑠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⟷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 2, 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𝑙𝑖𝑠𝑡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𝑓𝑎𝑐𝑒𝑠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49D535C-48BC-0ED2-E1B7-F91B1315D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91" y="2735040"/>
                <a:ext cx="8199000" cy="369332"/>
              </a:xfrm>
              <a:prstGeom prst="rect">
                <a:avLst/>
              </a:prstGeom>
              <a:blipFill>
                <a:blip r:embed="rId6"/>
                <a:stretch>
                  <a:fillRect l="-14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687B82-C0AF-6CFE-FE66-8B773953B871}"/>
                  </a:ext>
                </a:extLst>
              </p:cNvPr>
              <p:cNvSpPr txBox="1"/>
              <p:nvPr/>
            </p:nvSpPr>
            <p:spPr>
              <a:xfrm>
                <a:off x="1074700" y="4033570"/>
                <a:ext cx="819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𝐽𝑜𝑖𝑛</m:t>
                      </m:r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=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 2,                          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⟷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 2,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                         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687B82-C0AF-6CFE-FE66-8B773953B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00" y="4033570"/>
                <a:ext cx="8199000" cy="369332"/>
              </a:xfrm>
              <a:prstGeom prst="rect">
                <a:avLst/>
              </a:prstGeom>
              <a:blipFill>
                <a:blip r:embed="rId7"/>
                <a:stretch>
                  <a:fillRect l="-149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DAB8B01-4AF9-0BE6-26D9-C77334C441DC}"/>
                  </a:ext>
                </a:extLst>
              </p:cNvPr>
              <p:cNvSpPr txBox="1"/>
              <p:nvPr/>
            </p:nvSpPr>
            <p:spPr>
              <a:xfrm>
                <a:off x="1074700" y="4820027"/>
                <a:ext cx="819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𝐽𝑜𝑖𝑛</m:t>
                      </m:r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=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 2,                          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⟷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 2,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                         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DAB8B01-4AF9-0BE6-26D9-C77334C4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00" y="4820027"/>
                <a:ext cx="8199000" cy="369332"/>
              </a:xfrm>
              <a:prstGeom prst="rect">
                <a:avLst/>
              </a:prstGeom>
              <a:blipFill>
                <a:blip r:embed="rId8"/>
                <a:stretch>
                  <a:fillRect l="-149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6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11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/>
              <a:t>r</a:t>
            </a:r>
            <a:r>
              <a:rPr lang="fr-FR" dirty="0" err="1">
                <a:effectLst/>
              </a:rPr>
              <a:t>id</a:t>
            </a:r>
            <a:r>
              <a:rPr lang="fr-FR" dirty="0">
                <a:effectLst/>
              </a:rPr>
              <a:t>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8F155-A55B-2A60-7854-D0155DCA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E5B9812-B3BE-21D1-5A2F-FC6B7B985F4B}"/>
              </a:ext>
            </a:extLst>
          </p:cNvPr>
          <p:cNvSpPr txBox="1"/>
          <p:nvPr/>
        </p:nvSpPr>
        <p:spPr>
          <a:xfrm>
            <a:off x="1837680" y="4201591"/>
            <a:ext cx="8963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i="1" dirty="0"/>
              <a:t>_</a:t>
            </a:r>
            <a:r>
              <a:rPr lang="fr-FR" b="1" i="1" dirty="0" err="1"/>
              <a:t>exchangePointLists</a:t>
            </a:r>
            <a:r>
              <a:rPr lang="fr-FR" b="1" i="1" dirty="0"/>
              <a:t>		</a:t>
            </a:r>
            <a:r>
              <a:rPr lang="fr-FR" dirty="0"/>
              <a:t>exchange and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ptLists</a:t>
            </a:r>
            <a:r>
              <a:rPr lang="fr-FR" dirty="0"/>
              <a:t> for </a:t>
            </a:r>
            <a:r>
              <a:rPr lang="fr-FR" dirty="0" err="1"/>
              <a:t>modif</a:t>
            </a:r>
            <a:r>
              <a:rPr lang="fr-FR" dirty="0"/>
              <a:t> and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i="1" dirty="0"/>
              <a:t>_</a:t>
            </a:r>
            <a:r>
              <a:rPr lang="fr-FR" b="1" i="1" dirty="0" err="1"/>
              <a:t>adaptCells</a:t>
            </a:r>
            <a:r>
              <a:rPr lang="fr-FR" b="1" i="1" dirty="0"/>
              <a:t>			</a:t>
            </a:r>
            <a:r>
              <a:rPr lang="fr-FR" dirty="0"/>
              <a:t>application </a:t>
            </a:r>
            <a:r>
              <a:rPr lang="fr-FR" dirty="0" err="1"/>
              <a:t>refinement</a:t>
            </a:r>
            <a:r>
              <a:rPr lang="fr-FR" dirty="0"/>
              <a:t> process to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i="1" dirty="0" err="1"/>
              <a:t>convert_dico_int_pair_int</a:t>
            </a:r>
            <a:r>
              <a:rPr lang="fr-FR" b="1" i="1" dirty="0"/>
              <a:t> </a:t>
            </a:r>
            <a:r>
              <a:rPr lang="fr-FR" dirty="0"/>
              <a:t>	conversion python data to C++ variables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C7A8BCA4-CB31-6EEA-C896-D19B0153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F764A4-9F28-1E5F-E6C2-C06864310767}"/>
              </a:ext>
            </a:extLst>
          </p:cNvPr>
          <p:cNvSpPr txBox="1"/>
          <p:nvPr/>
        </p:nvSpPr>
        <p:spPr>
          <a:xfrm>
            <a:off x="657192" y="4620580"/>
            <a:ext cx="85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Python</a:t>
            </a:r>
            <a:endParaRPr lang="en-US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087E7-29C3-B463-3CB5-77E6DDC1C89C}"/>
              </a:ext>
            </a:extLst>
          </p:cNvPr>
          <p:cNvSpPr txBox="1"/>
          <p:nvPr/>
        </p:nvSpPr>
        <p:spPr>
          <a:xfrm>
            <a:off x="774592" y="5863584"/>
            <a:ext cx="61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C++</a:t>
            </a:r>
            <a:endParaRPr lang="en-US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604B28-AAA5-24A5-3C39-62596021E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55" y="1687936"/>
            <a:ext cx="10478408" cy="2141406"/>
          </a:xfrm>
          <a:prstGeom prst="rect">
            <a:avLst/>
          </a:prstGeom>
          <a:ln>
            <a:noFill/>
          </a:ln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E20EE62-901D-09B6-2AAA-28D288128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55" y="1662104"/>
            <a:ext cx="10447925" cy="21566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86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12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fr-FR" dirty="0"/>
              <a:t>v</a:t>
            </a:r>
            <a:r>
              <a:rPr lang="fr-FR" dirty="0">
                <a:effectLst/>
              </a:rPr>
              <a:t>alidation </a:t>
            </a:r>
            <a:r>
              <a:rPr lang="fr-FR" dirty="0" err="1">
                <a:effectLst/>
              </a:rPr>
              <a:t>three</a:t>
            </a:r>
            <a:r>
              <a:rPr lang="fr-FR" dirty="0">
                <a:effectLst/>
              </a:rPr>
              <a:t> zones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E6613-AF12-0EBF-E657-64D6E774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89A20E-2284-6D76-05DF-AC6F14C85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95" y="1558298"/>
            <a:ext cx="8862129" cy="4969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8E00E-7F38-4602-46E3-A52B25C26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7CCAE06D-B474-D207-A72B-EF843C774310}"/>
              </a:ext>
            </a:extLst>
          </p:cNvPr>
          <p:cNvSpPr txBox="1"/>
          <p:nvPr/>
        </p:nvSpPr>
        <p:spPr>
          <a:xfrm>
            <a:off x="312822" y="2212829"/>
            <a:ext cx="26015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rid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translation </a:t>
            </a:r>
            <a:r>
              <a:rPr lang="fr-FR" dirty="0" err="1"/>
              <a:t>periodicity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towards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54297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13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 rtl="0"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fr-FR" dirty="0" err="1">
                <a:effectLst/>
              </a:rPr>
              <a:t>Synchronization</a:t>
            </a:r>
            <a:r>
              <a:rPr lang="fr-FR" dirty="0">
                <a:effectLst/>
              </a:rPr>
              <a:t> faces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11C56-250E-D1F7-2DF9-6E602663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A0D1889-F2F6-86F5-6795-E383350411D5}"/>
              </a:ext>
            </a:extLst>
          </p:cNvPr>
          <p:cNvSpPr txBox="1"/>
          <p:nvPr/>
        </p:nvSpPr>
        <p:spPr>
          <a:xfrm>
            <a:off x="1282211" y="1925703"/>
            <a:ext cx="96275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6"/>
                </a:solidFill>
              </a:rPr>
              <a:t>Why rotation periodicity differs from translation periodicity in application of refinement process ?</a:t>
            </a:r>
            <a:endParaRPr lang="fr-FR" sz="2500" dirty="0">
              <a:solidFill>
                <a:schemeClr val="accent6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3B00B4-1B92-BB6D-EB56-29BF41E20F46}"/>
              </a:ext>
            </a:extLst>
          </p:cNvPr>
          <p:cNvSpPr txBox="1"/>
          <p:nvPr/>
        </p:nvSpPr>
        <p:spPr>
          <a:xfrm>
            <a:off x="641838" y="3820551"/>
            <a:ext cx="51698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Formalism</a:t>
            </a:r>
            <a:r>
              <a:rPr lang="fr-FR" dirty="0"/>
              <a:t> for </a:t>
            </a:r>
            <a:r>
              <a:rPr lang="fr-FR" dirty="0" err="1"/>
              <a:t>children</a:t>
            </a:r>
            <a:r>
              <a:rPr lang="fr-FR" dirty="0"/>
              <a:t> </a:t>
            </a:r>
            <a:r>
              <a:rPr lang="fr-FR" dirty="0" err="1"/>
              <a:t>ptLists</a:t>
            </a:r>
            <a:r>
              <a:rPr lang="fr-FR" dirty="0"/>
              <a:t>:</a:t>
            </a:r>
          </a:p>
          <a:p>
            <a:endParaRPr lang="fr-FR" dirty="0"/>
          </a:p>
          <a:p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exterior</a:t>
            </a:r>
            <a:r>
              <a:rPr lang="fr-FR" dirty="0"/>
              <a:t> faces are </a:t>
            </a:r>
            <a:r>
              <a:rPr lang="fr-FR" dirty="0" err="1"/>
              <a:t>outwards-oriented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faces must have ‘’</a:t>
            </a:r>
            <a:r>
              <a:rPr lang="fr-FR" dirty="0" err="1"/>
              <a:t>same</a:t>
            </a:r>
            <a:r>
              <a:rPr lang="fr-FR" dirty="0"/>
              <a:t>’’ first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3EC5737-EE41-BAAC-7C1E-3C2DDDA059D6}"/>
              </a:ext>
            </a:extLst>
          </p:cNvPr>
          <p:cNvSpPr/>
          <p:nvPr/>
        </p:nvSpPr>
        <p:spPr>
          <a:xfrm>
            <a:off x="5943600" y="5007513"/>
            <a:ext cx="1547446" cy="501161"/>
          </a:xfrm>
          <a:prstGeom prst="rightArrow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CB1C68-B71A-445D-D9AA-51D6CCCD8B20}"/>
              </a:ext>
            </a:extLst>
          </p:cNvPr>
          <p:cNvSpPr txBox="1"/>
          <p:nvPr/>
        </p:nvSpPr>
        <p:spPr>
          <a:xfrm>
            <a:off x="7933397" y="4934927"/>
            <a:ext cx="3402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Good attribution of </a:t>
            </a:r>
            <a:r>
              <a:rPr lang="fr-FR" dirty="0" err="1"/>
              <a:t>refinement</a:t>
            </a:r>
            <a:r>
              <a:rPr lang="fr-FR" dirty="0"/>
              <a:t> informations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C2E25766-31AC-075C-1760-6F6B6C98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3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14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effectLst/>
              </a:rPr>
              <a:t>Principle</a:t>
            </a:r>
            <a:r>
              <a:rPr lang="fr-FR" dirty="0">
                <a:effectLst/>
              </a:rPr>
              <a:t> – initial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F5111-4393-FAE9-5040-CFD9DE45D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944CCD-C0D7-90D0-003C-FE9386A12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486E1C-A62A-72F2-5026-947B7D8A7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74" y="1609535"/>
            <a:ext cx="7987651" cy="3638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BDDDA-EC46-7CA9-473A-2D891621A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12" y="1688123"/>
            <a:ext cx="8424020" cy="356034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ZoneTexte 12">
            <a:extLst>
              <a:ext uri="{FF2B5EF4-FFF2-40B4-BE49-F238E27FC236}">
                <a16:creationId xmlns:a16="http://schemas.microsoft.com/office/drawing/2014/main" id="{F65D599D-BACC-3B6C-3871-67753FB2116D}"/>
              </a:ext>
            </a:extLst>
          </p:cNvPr>
          <p:cNvSpPr txBox="1"/>
          <p:nvPr/>
        </p:nvSpPr>
        <p:spPr>
          <a:xfrm>
            <a:off x="2879330" y="6245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effectLst/>
              </a:rPr>
              <a:t>Principle</a:t>
            </a:r>
            <a:r>
              <a:rPr lang="fr-FR" dirty="0">
                <a:effectLst/>
              </a:rPr>
              <a:t> – </a:t>
            </a:r>
            <a:r>
              <a:rPr lang="fr-FR" i="1" dirty="0" err="1">
                <a:effectLst/>
              </a:rPr>
              <a:t>reorient_skin</a:t>
            </a:r>
            <a:endParaRPr lang="fr-FR" i="1" dirty="0">
              <a:effectLst/>
            </a:endParaRPr>
          </a:p>
        </p:txBody>
      </p:sp>
      <p:sp>
        <p:nvSpPr>
          <p:cNvPr id="10" name="ZoneTexte 12">
            <a:extLst>
              <a:ext uri="{FF2B5EF4-FFF2-40B4-BE49-F238E27FC236}">
                <a16:creationId xmlns:a16="http://schemas.microsoft.com/office/drawing/2014/main" id="{2CE44F44-5392-6E04-6F81-7C77D624BFB6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effectLst/>
              </a:rPr>
              <a:t>Principle</a:t>
            </a:r>
            <a:r>
              <a:rPr lang="fr-FR" dirty="0">
                <a:effectLst/>
              </a:rPr>
              <a:t> – </a:t>
            </a:r>
            <a:r>
              <a:rPr lang="fr-FR" i="1" dirty="0" err="1">
                <a:effectLst/>
              </a:rPr>
              <a:t>shift_geom</a:t>
            </a:r>
            <a:endParaRPr lang="fr-FR" i="1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301E5C-DA64-1246-C373-837B86D39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1644703"/>
            <a:ext cx="8335106" cy="361712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028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9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2201A3F-D47E-733A-53F6-5DAE831A5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47" y="1742233"/>
            <a:ext cx="3055354" cy="1813696"/>
          </a:xfrm>
          <a:prstGeom prst="rect">
            <a:avLst/>
          </a:prstGeom>
        </p:spPr>
      </p:pic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15</a:t>
            </a:fld>
            <a:endParaRPr lang="fr-FR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01FC2-164C-C4F7-079D-6F8640AC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5A03AE1-7687-F9EB-25CC-09B24D1486F5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fr-FR" dirty="0">
                <a:effectLst/>
              </a:rPr>
              <a:t>Rotation </a:t>
            </a:r>
            <a:r>
              <a:rPr lang="fr-FR" dirty="0" err="1">
                <a:effectLst/>
              </a:rPr>
              <a:t>periodicity</a:t>
            </a:r>
            <a:endParaRPr lang="fr-FR" dirty="0">
              <a:effectLst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B3A20E28-65F2-D2BF-3C24-E2B4AD55A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1BEA37-C6D3-CCBD-C26A-EC7166878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14" y="3027998"/>
            <a:ext cx="603361" cy="11138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A06188-0510-C167-603D-1AC5BCEA3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82" y="1879805"/>
            <a:ext cx="3889915" cy="17298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5426DD-714F-257D-3B35-BFCF2FA6B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88" y="3027998"/>
            <a:ext cx="603361" cy="1113896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43304F7-FCDF-4CB9-B32E-C84EBBDD8661}"/>
              </a:ext>
            </a:extLst>
          </p:cNvPr>
          <p:cNvSpPr/>
          <p:nvPr/>
        </p:nvSpPr>
        <p:spPr>
          <a:xfrm>
            <a:off x="6683248" y="2005559"/>
            <a:ext cx="244875" cy="242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04C9D4-A3CE-AFC2-4009-E4F72B4014D8}"/>
              </a:ext>
            </a:extLst>
          </p:cNvPr>
          <p:cNvSpPr/>
          <p:nvPr/>
        </p:nvSpPr>
        <p:spPr>
          <a:xfrm>
            <a:off x="8691315" y="3429000"/>
            <a:ext cx="244875" cy="242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77E60-F391-2BDB-BFD9-D0CE2CFB6F23}"/>
              </a:ext>
            </a:extLst>
          </p:cNvPr>
          <p:cNvSpPr txBox="1"/>
          <p:nvPr/>
        </p:nvSpPr>
        <p:spPr>
          <a:xfrm>
            <a:off x="7860971" y="1510473"/>
            <a:ext cx="165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No alignement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0410A0-6C48-162E-8CF0-B763FB20A6FA}"/>
              </a:ext>
            </a:extLst>
          </p:cNvPr>
          <p:cNvSpPr txBox="1"/>
          <p:nvPr/>
        </p:nvSpPr>
        <p:spPr>
          <a:xfrm>
            <a:off x="932853" y="4649137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42DC86-E547-72EC-F882-7FCE780C33A8}"/>
              </a:ext>
            </a:extLst>
          </p:cNvPr>
          <p:cNvCxnSpPr/>
          <p:nvPr/>
        </p:nvCxnSpPr>
        <p:spPr>
          <a:xfrm>
            <a:off x="3694341" y="4841161"/>
            <a:ext cx="1371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96D6EA-F32E-C248-9E10-7921E97ACD99}"/>
              </a:ext>
            </a:extLst>
          </p:cNvPr>
          <p:cNvSpPr txBox="1"/>
          <p:nvPr/>
        </p:nvSpPr>
        <p:spPr>
          <a:xfrm>
            <a:off x="5501805" y="4649137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same</a:t>
            </a:r>
            <a:r>
              <a:rPr lang="fr-FR" dirty="0"/>
              <a:t> first point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894ACC-1E34-95EE-A8C9-EFB345049168}"/>
              </a:ext>
            </a:extLst>
          </p:cNvPr>
          <p:cNvSpPr txBox="1"/>
          <p:nvPr/>
        </p:nvSpPr>
        <p:spPr>
          <a:xfrm>
            <a:off x="9719153" y="4656495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Ill </a:t>
            </a:r>
            <a:r>
              <a:rPr lang="fr-FR" dirty="0" err="1"/>
              <a:t>definition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27B6B3-2A70-2803-D601-CF5C9EA5B9F9}"/>
              </a:ext>
            </a:extLst>
          </p:cNvPr>
          <p:cNvCxnSpPr/>
          <p:nvPr/>
        </p:nvCxnSpPr>
        <p:spPr>
          <a:xfrm>
            <a:off x="7988973" y="4833803"/>
            <a:ext cx="1371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23">
            <a:extLst>
              <a:ext uri="{FF2B5EF4-FFF2-40B4-BE49-F238E27FC236}">
                <a16:creationId xmlns:a16="http://schemas.microsoft.com/office/drawing/2014/main" id="{AEA45509-67E1-175A-2AF5-79DF748CC84B}"/>
              </a:ext>
            </a:extLst>
          </p:cNvPr>
          <p:cNvSpPr txBox="1"/>
          <p:nvPr/>
        </p:nvSpPr>
        <p:spPr>
          <a:xfrm>
            <a:off x="4089962" y="5781395"/>
            <a:ext cx="483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axial_rotate</a:t>
            </a:r>
            <a:r>
              <a:rPr lang="fr-FR" b="1" i="1" dirty="0"/>
              <a:t>	</a:t>
            </a:r>
            <a:r>
              <a:rPr lang="fr-FR" dirty="0"/>
              <a:t>set </a:t>
            </a:r>
            <a:r>
              <a:rPr lang="fr-FR" dirty="0" err="1"/>
              <a:t>both</a:t>
            </a:r>
            <a:r>
              <a:rPr lang="fr-FR" dirty="0"/>
              <a:t> faces in </a:t>
            </a:r>
            <a:r>
              <a:rPr lang="fr-FR" dirty="0" err="1"/>
              <a:t>same</a:t>
            </a:r>
            <a:r>
              <a:rPr lang="fr-FR" dirty="0"/>
              <a:t> frame</a:t>
            </a:r>
          </a:p>
        </p:txBody>
      </p:sp>
    </p:spTree>
    <p:extLst>
      <p:ext uri="{BB962C8B-B14F-4D97-AF65-F5344CB8AC3E}">
        <p14:creationId xmlns:p14="http://schemas.microsoft.com/office/powerpoint/2010/main" val="668737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16</a:t>
            </a:fld>
            <a:endParaRPr lang="fr-FR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01FC2-164C-C4F7-079D-6F8640AC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BB9CBE85-4D21-A312-B0F2-1F5D2485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7">
            <a:extLst>
              <a:ext uri="{FF2B5EF4-FFF2-40B4-BE49-F238E27FC236}">
                <a16:creationId xmlns:a16="http://schemas.microsoft.com/office/drawing/2014/main" id="{B1006164-D662-FCD6-3EE2-0AAFC555DF4B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fr-FR" dirty="0">
                <a:effectLst/>
              </a:rPr>
              <a:t>Validation </a:t>
            </a:r>
            <a:r>
              <a:rPr lang="fr-FR" dirty="0" err="1">
                <a:effectLst/>
              </a:rPr>
              <a:t>three</a:t>
            </a:r>
            <a:r>
              <a:rPr lang="fr-FR" dirty="0">
                <a:effectLst/>
              </a:rPr>
              <a:t> zones case</a:t>
            </a:r>
            <a:endParaRPr lang="fr-FR" i="1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A6D79-2E45-F633-202C-D53489D0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49" y="1481959"/>
            <a:ext cx="9373575" cy="5066477"/>
          </a:xfrm>
          <a:prstGeom prst="rect">
            <a:avLst/>
          </a:prstGeom>
        </p:spPr>
      </p:pic>
      <p:sp>
        <p:nvSpPr>
          <p:cNvPr id="11" name="ZoneTexte 3">
            <a:extLst>
              <a:ext uri="{FF2B5EF4-FFF2-40B4-BE49-F238E27FC236}">
                <a16:creationId xmlns:a16="http://schemas.microsoft.com/office/drawing/2014/main" id="{5773C24A-C387-1B58-3038-3601D9ADEA1C}"/>
              </a:ext>
            </a:extLst>
          </p:cNvPr>
          <p:cNvSpPr txBox="1"/>
          <p:nvPr/>
        </p:nvSpPr>
        <p:spPr>
          <a:xfrm>
            <a:off x="274876" y="2310390"/>
            <a:ext cx="26015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rid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self_join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accent6"/>
                </a:solidFill>
              </a:rPr>
              <a:t>Periodicity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>
                <a:solidFill>
                  <a:schemeClr val="accent6"/>
                </a:solidFill>
              </a:rPr>
              <a:t>ensured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40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7AC7EA-699B-7057-420B-0FFBC5E3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7" y="2185873"/>
            <a:ext cx="5954628" cy="3796600"/>
          </a:xfrm>
          <a:prstGeom prst="rect">
            <a:avLst/>
          </a:prstGeom>
        </p:spPr>
      </p:pic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17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 fontAlgn="base">
              <a:spcAft>
                <a:spcPts val="500"/>
              </a:spcAft>
              <a:buFont typeface="+mj-lt"/>
              <a:buAutoNum type="romanUcPeriod" startAt="5"/>
            </a:pP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Turbomachinery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CM2012 case</a:t>
            </a:r>
          </a:p>
          <a:p>
            <a:pPr marL="800100" lvl="1" indent="-342900" fontAlgn="base">
              <a:spcAft>
                <a:spcPts val="500"/>
              </a:spcAft>
              <a:buFont typeface="+mj-lt"/>
              <a:buAutoNum type="arabicPeriod"/>
            </a:pP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</a:rPr>
              <a:t>Shock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</a:rPr>
              <a:t>function</a:t>
            </a:r>
            <a:endParaRPr lang="fr-FR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01FC2-164C-C4F7-079D-6F8640AC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BB9CBE85-4D21-A312-B0F2-1F5D2485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87A86C-4F13-574E-9165-52501B82AEA9}"/>
              </a:ext>
            </a:extLst>
          </p:cNvPr>
          <p:cNvSpPr txBox="1"/>
          <p:nvPr/>
        </p:nvSpPr>
        <p:spPr>
          <a:xfrm>
            <a:off x="8214024" y="2583143"/>
            <a:ext cx="30269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Self-</a:t>
            </a:r>
            <a:r>
              <a:rPr lang="fr-FR" dirty="0" err="1"/>
              <a:t>joined</a:t>
            </a:r>
            <a:r>
              <a:rPr lang="fr-FR" dirty="0"/>
              <a:t>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Rotation </a:t>
            </a:r>
            <a:r>
              <a:rPr lang="fr-FR" dirty="0" err="1"/>
              <a:t>periodicity</a:t>
            </a:r>
            <a:endParaRPr lang="fr-F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Gaussian function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BA60F96-2E5C-736D-D3B2-17E86F00C1CF}"/>
              </a:ext>
            </a:extLst>
          </p:cNvPr>
          <p:cNvCxnSpPr>
            <a:cxnSpLocks/>
          </p:cNvCxnSpPr>
          <p:nvPr/>
        </p:nvCxnSpPr>
        <p:spPr>
          <a:xfrm>
            <a:off x="436647" y="4151835"/>
            <a:ext cx="6096000" cy="180975"/>
          </a:xfrm>
          <a:prstGeom prst="straightConnector1">
            <a:avLst/>
          </a:prstGeom>
          <a:ln w="28575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EF23841-DBA2-A989-9E76-4CEA2D5B0909}"/>
              </a:ext>
            </a:extLst>
          </p:cNvPr>
          <p:cNvSpPr txBox="1"/>
          <p:nvPr/>
        </p:nvSpPr>
        <p:spPr>
          <a:xfrm>
            <a:off x="6532647" y="4132755"/>
            <a:ext cx="8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Shock</a:t>
            </a:r>
            <a:endParaRPr lang="fr-FR" sz="20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1943334-04F0-197B-22D1-BE8106BAD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80" y="4760772"/>
            <a:ext cx="651239" cy="125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54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CADC451B-2BB8-4749-B7CA-18068F1E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6" y="1839056"/>
            <a:ext cx="4883840" cy="36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18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spcAft>
                <a:spcPts val="500"/>
              </a:spcAft>
              <a:buFont typeface="+mj-lt"/>
              <a:buAutoNum type="arabicPeriod" startAt="2"/>
            </a:pP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Turbomachinery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CM2012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01FC2-164C-C4F7-079D-6F8640AC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BB9CBE85-4D21-A312-B0F2-1F5D2485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ED5FC1-E9C4-DBBA-C72F-00FB34798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827" y="5366254"/>
            <a:ext cx="679790" cy="130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53EE7FA-8824-619F-C3E2-D69D136682A4}"/>
              </a:ext>
            </a:extLst>
          </p:cNvPr>
          <p:cNvCxnSpPr>
            <a:cxnSpLocks/>
          </p:cNvCxnSpPr>
          <p:nvPr/>
        </p:nvCxnSpPr>
        <p:spPr>
          <a:xfrm>
            <a:off x="714375" y="3661321"/>
            <a:ext cx="4795685" cy="1152780"/>
          </a:xfrm>
          <a:prstGeom prst="straightConnector1">
            <a:avLst/>
          </a:prstGeom>
          <a:ln w="28575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>
            <a:extLst>
              <a:ext uri="{FF2B5EF4-FFF2-40B4-BE49-F238E27FC236}">
                <a16:creationId xmlns:a16="http://schemas.microsoft.com/office/drawing/2014/main" id="{4BB254DC-DA11-C7FA-E3F9-20D897B59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812" y="1957735"/>
            <a:ext cx="5013368" cy="36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155EBD69-E920-940C-22B5-29CC366A2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850" y="-2200265"/>
            <a:ext cx="240401" cy="40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66DCB8D7-9CB0-C22C-2AD6-E21DCD58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426" y="4919685"/>
            <a:ext cx="797403" cy="134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2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19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50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01FC2-164C-C4F7-079D-6F8640AC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BB9CBE85-4D21-A312-B0F2-1F5D2485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2E0AC0-02BD-4326-865D-EE5D2E864F86}"/>
              </a:ext>
            </a:extLst>
          </p:cNvPr>
          <p:cNvSpPr txBox="1"/>
          <p:nvPr/>
        </p:nvSpPr>
        <p:spPr>
          <a:xfrm>
            <a:off x="2876398" y="2032000"/>
            <a:ext cx="777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Periodicity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</a:t>
            </a:r>
            <a:r>
              <a:rPr lang="fr-FR" dirty="0" err="1"/>
              <a:t>wasn’t</a:t>
            </a:r>
            <a:r>
              <a:rPr lang="fr-FR" dirty="0"/>
              <a:t> </a:t>
            </a:r>
            <a:r>
              <a:rPr lang="fr-FR" dirty="0" err="1"/>
              <a:t>ensured</a:t>
            </a: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Codes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implementated</a:t>
            </a:r>
            <a:r>
              <a:rPr lang="fr-FR" dirty="0"/>
              <a:t> </a:t>
            </a:r>
            <a:r>
              <a:rPr lang="fr-FR" dirty="0" err="1"/>
              <a:t>solved</a:t>
            </a:r>
            <a:r>
              <a:rPr lang="fr-FR" dirty="0"/>
              <a:t>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Non-</a:t>
            </a:r>
            <a:r>
              <a:rPr lang="fr-FR" dirty="0" err="1"/>
              <a:t>regression</a:t>
            </a:r>
            <a:r>
              <a:rPr lang="fr-FR" dirty="0"/>
              <a:t> basis </a:t>
            </a:r>
            <a:r>
              <a:rPr lang="fr-FR" dirty="0" err="1"/>
              <a:t>extended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0000"/>
                </a:solidFill>
              </a:rPr>
              <a:t>To come : </a:t>
            </a:r>
            <a:r>
              <a:rPr lang="en-US" dirty="0">
                <a:solidFill>
                  <a:srgbClr val="FF0000"/>
                </a:solidFill>
              </a:rPr>
              <a:t>use in CFD solvers, tests on industrial cases</a:t>
            </a:r>
          </a:p>
        </p:txBody>
      </p:sp>
    </p:spTree>
    <p:extLst>
      <p:ext uri="{BB962C8B-B14F-4D97-AF65-F5344CB8AC3E}">
        <p14:creationId xmlns:p14="http://schemas.microsoft.com/office/powerpoint/2010/main" val="43015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1FE6A95-0126-3CD1-A372-C8B227B7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67" y="1290752"/>
            <a:ext cx="7990205" cy="5130725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2B34EE65-036B-4141-B1EC-54F516FE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2</a:t>
            </a:fld>
            <a:endParaRPr lang="fr-FR" sz="1300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718FF059-F5A5-3D47-B5C2-C47539E28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1C9CC5-500C-7408-5BEE-952F455636CA}"/>
              </a:ext>
            </a:extLst>
          </p:cNvPr>
          <p:cNvSpPr/>
          <p:nvPr/>
        </p:nvSpPr>
        <p:spPr>
          <a:xfrm>
            <a:off x="2448560" y="3815080"/>
            <a:ext cx="465881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8DCCC1-17A9-8D8F-E510-1CBDCE225B0C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ONERA - DAAA</a:t>
            </a: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B8CE498-53C6-FF97-1F7B-F796FF5F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DBF0DC9-FCBD-CED4-10A3-C07476E9EBB2}"/>
              </a:ext>
            </a:extLst>
          </p:cNvPr>
          <p:cNvCxnSpPr>
            <a:cxnSpLocks/>
          </p:cNvCxnSpPr>
          <p:nvPr/>
        </p:nvCxnSpPr>
        <p:spPr>
          <a:xfrm flipH="1">
            <a:off x="1566153" y="3929974"/>
            <a:ext cx="7989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1BC4CA2-3CAA-A973-F2E4-A992D702B733}"/>
              </a:ext>
            </a:extLst>
          </p:cNvPr>
          <p:cNvSpPr txBox="1"/>
          <p:nvPr/>
        </p:nvSpPr>
        <p:spPr>
          <a:xfrm>
            <a:off x="1055752" y="3783260"/>
            <a:ext cx="616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DEFI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408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2B34EE65-036B-4141-B1EC-54F516FE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3</a:t>
            </a:fld>
            <a:endParaRPr lang="fr-FR" sz="1300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718FF059-F5A5-3D47-B5C2-C47539E28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187F29-D3F2-905F-B1F5-669B5C68A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3" y="2378494"/>
            <a:ext cx="4360942" cy="3365563"/>
          </a:xfrm>
          <a:prstGeom prst="rect">
            <a:avLst/>
          </a:prstGeom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5A9A210-A2CF-E72D-A40C-5A958D26DA0F}"/>
              </a:ext>
            </a:extLst>
          </p:cNvPr>
          <p:cNvSpPr/>
          <p:nvPr/>
        </p:nvSpPr>
        <p:spPr>
          <a:xfrm>
            <a:off x="2747984" y="1941019"/>
            <a:ext cx="2494576" cy="2866856"/>
          </a:xfrm>
          <a:custGeom>
            <a:avLst/>
            <a:gdLst>
              <a:gd name="connsiteX0" fmla="*/ 0 w 3090299"/>
              <a:gd name="connsiteY0" fmla="*/ 1276732 h 3334438"/>
              <a:gd name="connsiteX1" fmla="*/ 294640 w 3090299"/>
              <a:gd name="connsiteY1" fmla="*/ 382652 h 3334438"/>
              <a:gd name="connsiteX2" fmla="*/ 1513840 w 3090299"/>
              <a:gd name="connsiteY2" fmla="*/ 16892 h 3334438"/>
              <a:gd name="connsiteX3" fmla="*/ 2733040 w 3090299"/>
              <a:gd name="connsiteY3" fmla="*/ 880492 h 3334438"/>
              <a:gd name="connsiteX4" fmla="*/ 3048000 w 3090299"/>
              <a:gd name="connsiteY4" fmla="*/ 2394332 h 3334438"/>
              <a:gd name="connsiteX5" fmla="*/ 1950720 w 3090299"/>
              <a:gd name="connsiteY5" fmla="*/ 3308732 h 3334438"/>
              <a:gd name="connsiteX6" fmla="*/ 1016000 w 3090299"/>
              <a:gd name="connsiteY6" fmla="*/ 3044572 h 3334438"/>
              <a:gd name="connsiteX7" fmla="*/ 833120 w 3090299"/>
              <a:gd name="connsiteY7" fmla="*/ 2648332 h 333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0299" h="3334438">
                <a:moveTo>
                  <a:pt x="0" y="1276732"/>
                </a:moveTo>
                <a:cubicBezTo>
                  <a:pt x="21166" y="934678"/>
                  <a:pt x="42333" y="592625"/>
                  <a:pt x="294640" y="382652"/>
                </a:cubicBezTo>
                <a:cubicBezTo>
                  <a:pt x="546947" y="172679"/>
                  <a:pt x="1107440" y="-66081"/>
                  <a:pt x="1513840" y="16892"/>
                </a:cubicBezTo>
                <a:cubicBezTo>
                  <a:pt x="1920240" y="99865"/>
                  <a:pt x="2477347" y="484252"/>
                  <a:pt x="2733040" y="880492"/>
                </a:cubicBezTo>
                <a:cubicBezTo>
                  <a:pt x="2988733" y="1276732"/>
                  <a:pt x="3178387" y="1989625"/>
                  <a:pt x="3048000" y="2394332"/>
                </a:cubicBezTo>
                <a:cubicBezTo>
                  <a:pt x="2917613" y="2799039"/>
                  <a:pt x="2289387" y="3200359"/>
                  <a:pt x="1950720" y="3308732"/>
                </a:cubicBezTo>
                <a:cubicBezTo>
                  <a:pt x="1612053" y="3417105"/>
                  <a:pt x="1202267" y="3154639"/>
                  <a:pt x="1016000" y="3044572"/>
                </a:cubicBezTo>
                <a:cubicBezTo>
                  <a:pt x="829733" y="2934505"/>
                  <a:pt x="831426" y="2791418"/>
                  <a:pt x="833120" y="2648332"/>
                </a:cubicBezTo>
              </a:path>
            </a:pathLst>
          </a:custGeom>
          <a:noFill/>
          <a:ln w="190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A8D220A-A672-AADA-F2BC-D21C6A37B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90" y="2435110"/>
            <a:ext cx="3062731" cy="305526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B594DC2-639D-87BC-CF0C-0ABFDC7FB438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Cassiopee</a:t>
            </a: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7A51361-F064-81A2-A4FD-3734FD61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B81ACAC-CD8F-D270-4D82-396B6BD65532}"/>
              </a:ext>
            </a:extLst>
          </p:cNvPr>
          <p:cNvSpPr txBox="1"/>
          <p:nvPr/>
        </p:nvSpPr>
        <p:spPr>
          <a:xfrm>
            <a:off x="1176329" y="6127127"/>
            <a:ext cx="98393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500" i="0" u="none" strike="noStrike" dirty="0">
                <a:solidFill>
                  <a:srgbClr val="38761D"/>
                </a:solidFill>
                <a:effectLst/>
                <a:latin typeface="Proxima Nova"/>
              </a:rPr>
              <a:t>Ensure periodicity property while refining on edge</a:t>
            </a:r>
            <a:endParaRPr lang="en-US" sz="2500" dirty="0">
              <a:effectLst/>
              <a:latin typeface="Proxima Nova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119DAE-3592-05EC-41D9-C83BDF71014D}"/>
              </a:ext>
            </a:extLst>
          </p:cNvPr>
          <p:cNvSpPr txBox="1"/>
          <p:nvPr/>
        </p:nvSpPr>
        <p:spPr>
          <a:xfrm>
            <a:off x="2183050" y="1465143"/>
            <a:ext cx="1529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Periodicity</a:t>
            </a: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BA3D6E-F6B3-7A14-E003-4A5A52AB5D0C}"/>
              </a:ext>
            </a:extLst>
          </p:cNvPr>
          <p:cNvSpPr txBox="1"/>
          <p:nvPr/>
        </p:nvSpPr>
        <p:spPr>
          <a:xfrm>
            <a:off x="8508307" y="1571687"/>
            <a:ext cx="1529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29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1">
            <a:extLst>
              <a:ext uri="{FF2B5EF4-FFF2-40B4-BE49-F238E27FC236}">
                <a16:creationId xmlns:a16="http://schemas.microsoft.com/office/drawing/2014/main" id="{26C0D986-FE7B-40A9-8E82-406D0E6E4D05}"/>
              </a:ext>
            </a:extLst>
          </p:cNvPr>
          <p:cNvSpPr txBox="1">
            <a:spLocks/>
          </p:cNvSpPr>
          <p:nvPr/>
        </p:nvSpPr>
        <p:spPr>
          <a:xfrm>
            <a:off x="11562501" y="6308754"/>
            <a:ext cx="354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8189D3-E021-4E46-878B-70A4B79B6594}" type="slidenum">
              <a:rPr lang="fr-FR" sz="1300" smtClean="0"/>
              <a:pPr/>
              <a:t>4</a:t>
            </a:fld>
            <a:endParaRPr lang="fr-FR" sz="13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EA55B4-7DB6-417C-A5C4-A492647C5DB0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</a:t>
            </a:r>
            <a:endParaRPr lang="fr-FR" dirty="0">
              <a:effectLst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91E5A02-CB95-4CB1-91F4-B211963E6FF8}"/>
              </a:ext>
            </a:extLst>
          </p:cNvPr>
          <p:cNvSpPr txBox="1"/>
          <p:nvPr/>
        </p:nvSpPr>
        <p:spPr>
          <a:xfrm>
            <a:off x="2951285" y="1460185"/>
            <a:ext cx="6096000" cy="5019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 rtl="0" fontAlgn="base">
              <a:spcBef>
                <a:spcPts val="0"/>
              </a:spcBef>
              <a:spcAft>
                <a:spcPts val="500"/>
              </a:spcAft>
              <a:buFont typeface="+mj-lt"/>
              <a:buAutoNum type="romanUcPeriod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Adaptation process</a:t>
            </a:r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14450" lvl="2" indent="-400050" fontAlgn="base">
              <a:spcAft>
                <a:spcPts val="200"/>
              </a:spcAft>
              <a:buFont typeface="+mj-lt"/>
              <a:buAutoNum type="arabicPeriod"/>
            </a:pP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Hierarchical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adaptation</a:t>
            </a:r>
          </a:p>
          <a:p>
            <a:pPr marL="1314450" lvl="2" indent="-400050" fontAlgn="base">
              <a:buFont typeface="+mj-lt"/>
              <a:buAutoNum type="arabicPeriod"/>
            </a:pPr>
            <a:r>
              <a:rPr lang="fr-FR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ntrinsic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issues</a:t>
            </a:r>
          </a:p>
          <a:p>
            <a:pPr lvl="1" fontAlgn="base"/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00050" indent="-400050" fontAlgn="base">
              <a:spcAft>
                <a:spcPts val="500"/>
              </a:spcAft>
              <a:buFont typeface="+mj-lt"/>
              <a:buAutoNum type="romanUcPeriod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Self-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joined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case</a:t>
            </a:r>
          </a:p>
          <a:p>
            <a:pPr marL="1314450" lvl="2" indent="-400050" fontAlgn="base">
              <a:buFont typeface="+mj-lt"/>
              <a:buAutoNum type="arabicPeriod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Introduction case</a:t>
            </a:r>
          </a:p>
          <a:p>
            <a:pPr marL="1314450" lvl="2" indent="-400050" fontAlgn="base">
              <a:buFont typeface="+mj-lt"/>
              <a:buAutoNum type="arabicPeriod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Validation one zone case</a:t>
            </a:r>
          </a:p>
          <a:p>
            <a:pPr marL="400050" indent="-400050" fontAlgn="base">
              <a:buFont typeface="+mj-lt"/>
              <a:buAutoNum type="romanUcPeriod"/>
            </a:pPr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00050" indent="-400050" fontAlgn="base">
              <a:spcAft>
                <a:spcPts val="500"/>
              </a:spcAft>
              <a:buFont typeface="+mj-lt"/>
              <a:buAutoNum type="romanUcPeriod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Multi-joins case</a:t>
            </a:r>
          </a:p>
          <a:p>
            <a:pPr marL="1314450" lvl="2" indent="-400050" fontAlgn="base">
              <a:buFont typeface="+mj-lt"/>
              <a:buAutoNum type="arabicPeriod"/>
            </a:pPr>
            <a:r>
              <a:rPr lang="fr-FR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Rid</a:t>
            </a:r>
            <a:r>
              <a:rPr lang="fr-FR" sz="1400" dirty="0">
                <a:solidFill>
                  <a:srgbClr val="000000"/>
                </a:solidFill>
                <a:latin typeface="Arial" panose="020B0604020202020204" pitchFamily="34" charset="0"/>
              </a:rPr>
              <a:t> process</a:t>
            </a:r>
            <a:endParaRPr lang="fr-F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14450" lvl="2" indent="-400050" fontAlgn="base">
              <a:spcBef>
                <a:spcPts val="200"/>
              </a:spcBef>
              <a:buFont typeface="+mj-lt"/>
              <a:buAutoNum type="arabicPeriod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Validation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three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zones case</a:t>
            </a:r>
          </a:p>
          <a:p>
            <a:pPr marL="400050" indent="-400050" fontAlgn="base">
              <a:buFont typeface="+mj-lt"/>
              <a:buAutoNum type="romanUcPeriod"/>
            </a:pPr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00050" indent="-400050" fontAlgn="base">
              <a:spcAft>
                <a:spcPts val="500"/>
              </a:spcAft>
              <a:buFont typeface="+mj-lt"/>
              <a:buAutoNum type="romanUcPeriod"/>
            </a:pP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Synchronization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faces</a:t>
            </a:r>
          </a:p>
          <a:p>
            <a:pPr marL="1314450" lvl="2" indent="-400050" fontAlgn="base">
              <a:spcAft>
                <a:spcPts val="200"/>
              </a:spcAft>
              <a:buFont typeface="+mj-lt"/>
              <a:buAutoNum type="arabicPeriod"/>
            </a:pP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Principle</a:t>
            </a:r>
            <a:endParaRPr lang="fr-F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14450" lvl="2" indent="-400050" fontAlgn="base">
              <a:spcAft>
                <a:spcPts val="200"/>
              </a:spcAft>
              <a:buFont typeface="+mj-lt"/>
              <a:buAutoNum type="arabicPeriod"/>
            </a:pPr>
            <a:r>
              <a:rPr lang="fr-FR" sz="1400" dirty="0">
                <a:solidFill>
                  <a:srgbClr val="000000"/>
                </a:solidFill>
                <a:latin typeface="Arial" panose="020B0604020202020204" pitchFamily="34" charset="0"/>
              </a:rPr>
              <a:t>Rotation </a:t>
            </a:r>
            <a:r>
              <a:rPr lang="fr-FR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periodicity</a:t>
            </a:r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14450" lvl="2" indent="-400050" fontAlgn="base">
              <a:buFont typeface="+mj-lt"/>
              <a:buAutoNum type="arabicPeriod"/>
            </a:pPr>
            <a:r>
              <a:rPr lang="fr-FR" sz="1400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alidation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three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zones case</a:t>
            </a:r>
          </a:p>
          <a:p>
            <a:pPr marL="400050" indent="-400050" fontAlgn="base">
              <a:buFont typeface="+mj-lt"/>
              <a:buAutoNum type="romanUcPeriod"/>
            </a:pPr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00050" indent="-400050" fontAlgn="base">
              <a:spcAft>
                <a:spcPts val="500"/>
              </a:spcAft>
              <a:buFont typeface="+mj-lt"/>
              <a:buAutoNum type="romanUcPeriod"/>
            </a:pP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Turbomachinery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CM2012 case</a:t>
            </a:r>
          </a:p>
          <a:p>
            <a:pPr marL="1314450" lvl="2" indent="-400050" fontAlgn="base">
              <a:buFont typeface="+mj-lt"/>
              <a:buAutoNum type="arabicPeriod"/>
            </a:pPr>
            <a:r>
              <a:rPr lang="fr-FR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hock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</a:t>
            </a:r>
            <a:endParaRPr lang="fr-F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14450" lvl="2" indent="-400050" fontAlgn="base">
              <a:spcBef>
                <a:spcPts val="200"/>
              </a:spcBef>
              <a:buFont typeface="+mj-lt"/>
              <a:buAutoNum type="arabicPeriod"/>
            </a:pPr>
            <a:r>
              <a:rPr lang="fr-FR" sz="1400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alidation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periodicity</a:t>
            </a:r>
            <a:endParaRPr lang="fr-F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483E403-FF1F-2641-051F-AD0030C3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85BAD9AA-074A-3E9E-1DD3-0E60B6B6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5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 rtl="0" fontAlgn="base">
              <a:spcBef>
                <a:spcPts val="0"/>
              </a:spcBef>
              <a:spcAft>
                <a:spcPts val="500"/>
              </a:spcAft>
              <a:buFont typeface="+mj-lt"/>
              <a:buAutoNum type="romanUcPeriod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Adaptation process</a:t>
            </a:r>
            <a:endParaRPr lang="fr-FR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857250" lvl="1" indent="-400050">
              <a:spcAft>
                <a:spcPts val="500"/>
              </a:spcAft>
              <a:buFont typeface="+mj-lt"/>
              <a:buAutoNum type="arabicParenR"/>
            </a:pPr>
            <a:r>
              <a:rPr lang="fr-FR" dirty="0" err="1">
                <a:effectLst/>
              </a:rPr>
              <a:t>Hierarchical</a:t>
            </a:r>
            <a:r>
              <a:rPr lang="fr-FR" dirty="0">
                <a:effectLst/>
              </a:rPr>
              <a:t> adaptation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F17FE3C7-00B8-C2B8-79AF-2A5284C4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CDDBC8D-1951-0080-E2C4-412E05388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500" y="1940886"/>
            <a:ext cx="8199000" cy="2795298"/>
          </a:xfrm>
          <a:prstGeom prst="rect">
            <a:avLst/>
          </a:prstGeom>
        </p:spPr>
      </p:pic>
      <p:sp>
        <p:nvSpPr>
          <p:cNvPr id="33" name="ZoneTexte 21">
            <a:extLst>
              <a:ext uri="{FF2B5EF4-FFF2-40B4-BE49-F238E27FC236}">
                <a16:creationId xmlns:a16="http://schemas.microsoft.com/office/drawing/2014/main" id="{7EB7CCFE-4FC1-9F2E-293B-0CE499A1ED19}"/>
              </a:ext>
            </a:extLst>
          </p:cNvPr>
          <p:cNvSpPr txBox="1"/>
          <p:nvPr/>
        </p:nvSpPr>
        <p:spPr>
          <a:xfrm>
            <a:off x="5643636" y="3030227"/>
            <a:ext cx="1577129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accent1"/>
                </a:solidFill>
              </a:rPr>
              <a:t>ptLists</a:t>
            </a:r>
            <a:endParaRPr lang="fr-FR" dirty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accent1"/>
                </a:solidFill>
              </a:rPr>
              <a:t>ref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scheme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34" name="Connecteur droit avec flèche 16">
            <a:extLst>
              <a:ext uri="{FF2B5EF4-FFF2-40B4-BE49-F238E27FC236}">
                <a16:creationId xmlns:a16="http://schemas.microsoft.com/office/drawing/2014/main" id="{E61F5B45-91FB-CA80-26CE-B329F7A89279}"/>
              </a:ext>
            </a:extLst>
          </p:cNvPr>
          <p:cNvCxnSpPr>
            <a:cxnSpLocks/>
          </p:cNvCxnSpPr>
          <p:nvPr/>
        </p:nvCxnSpPr>
        <p:spPr>
          <a:xfrm>
            <a:off x="4352974" y="3975495"/>
            <a:ext cx="98800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18">
            <a:extLst>
              <a:ext uri="{FF2B5EF4-FFF2-40B4-BE49-F238E27FC236}">
                <a16:creationId xmlns:a16="http://schemas.microsoft.com/office/drawing/2014/main" id="{EC6D3590-0DEA-ACC4-9459-550BBC5744F6}"/>
              </a:ext>
            </a:extLst>
          </p:cNvPr>
          <p:cNvSpPr txBox="1"/>
          <p:nvPr/>
        </p:nvSpPr>
        <p:spPr>
          <a:xfrm>
            <a:off x="2528935" y="3030227"/>
            <a:ext cx="1577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FF0000"/>
                </a:solidFill>
              </a:rPr>
              <a:t>ptLists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FF0000"/>
                </a:solidFill>
              </a:rPr>
              <a:t>ref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scheme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36" name="Connecteur droit avec flèche 19">
            <a:extLst>
              <a:ext uri="{FF2B5EF4-FFF2-40B4-BE49-F238E27FC236}">
                <a16:creationId xmlns:a16="http://schemas.microsoft.com/office/drawing/2014/main" id="{ECF2367D-16BE-DCCB-448E-F701155D206F}"/>
              </a:ext>
            </a:extLst>
          </p:cNvPr>
          <p:cNvCxnSpPr>
            <a:cxnSpLocks/>
          </p:cNvCxnSpPr>
          <p:nvPr/>
        </p:nvCxnSpPr>
        <p:spPr>
          <a:xfrm flipH="1">
            <a:off x="4189981" y="3225608"/>
            <a:ext cx="10598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7F8F95-9EEE-55D3-AD41-8CBD084FFA99}"/>
              </a:ext>
            </a:extLst>
          </p:cNvPr>
          <p:cNvSpPr txBox="1"/>
          <p:nvPr/>
        </p:nvSpPr>
        <p:spPr>
          <a:xfrm>
            <a:off x="2792015" y="2183425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Zone 1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31B445-C0A7-FCE6-2C98-F293185C6F71}"/>
              </a:ext>
            </a:extLst>
          </p:cNvPr>
          <p:cNvSpPr txBox="1"/>
          <p:nvPr/>
        </p:nvSpPr>
        <p:spPr>
          <a:xfrm>
            <a:off x="8204232" y="2183425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Zone 3</a:t>
            </a:r>
            <a:endParaRPr lang="en-US" b="1" dirty="0"/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7D9E630E-1769-2E5D-72B4-C409A2EEC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CCA35B-2F01-2A5D-2245-224C328EA492}"/>
              </a:ext>
            </a:extLst>
          </p:cNvPr>
          <p:cNvSpPr txBox="1"/>
          <p:nvPr/>
        </p:nvSpPr>
        <p:spPr>
          <a:xfrm>
            <a:off x="5498123" y="2183425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Zone 2</a:t>
            </a:r>
            <a:endParaRPr lang="en-US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077CDB-7D34-6F94-97F3-0508AA6EA771}"/>
              </a:ext>
            </a:extLst>
          </p:cNvPr>
          <p:cNvSpPr txBox="1"/>
          <p:nvPr/>
        </p:nvSpPr>
        <p:spPr>
          <a:xfrm>
            <a:off x="10894146" y="3100008"/>
            <a:ext cx="41910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2500" b="1" dirty="0"/>
              <a:t>…</a:t>
            </a:r>
            <a:endParaRPr lang="en-US" sz="2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D1BD34E-B260-93D5-95C3-145664CC9EFF}"/>
                  </a:ext>
                </a:extLst>
              </p:cNvPr>
              <p:cNvSpPr txBox="1"/>
              <p:nvPr/>
            </p:nvSpPr>
            <p:spPr>
              <a:xfrm>
                <a:off x="1824898" y="5631401"/>
                <a:ext cx="819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𝐽𝑜𝑖𝑛</m:t>
                      </m:r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=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 2,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𝑙𝑖𝑠𝑡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𝑓𝑎𝑐𝑒𝑠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⟷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 2, 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𝑙𝑖𝑠𝑡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𝑓𝑎𝑐𝑒𝑠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D1BD34E-B260-93D5-95C3-145664CC9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898" y="5631401"/>
                <a:ext cx="8199000" cy="369332"/>
              </a:xfrm>
              <a:prstGeom prst="rect">
                <a:avLst/>
              </a:prstGeom>
              <a:blipFill>
                <a:blip r:embed="rId5"/>
                <a:stretch>
                  <a:fillRect l="-14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9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5546 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546 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5" grpId="0"/>
      <p:bldP spid="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D10BACA-6F5C-9BC0-57B3-55E79825F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8" y="2281971"/>
            <a:ext cx="5283778" cy="1371600"/>
          </a:xfrm>
          <a:prstGeom prst="rect">
            <a:avLst/>
          </a:prstGeom>
        </p:spPr>
      </p:pic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6</a:t>
            </a:fld>
            <a:endParaRPr lang="fr-FR" sz="13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C5BD7F6-38E8-D9D9-5FDD-CDC4DF61C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8" y="4754002"/>
            <a:ext cx="5286375" cy="137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94C49B95-E954-D10B-F0F9-87421A07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197" y="4754001"/>
            <a:ext cx="5306982" cy="137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86D99F6E-C566-6EA9-5931-955D1E2001DC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effectLst/>
              </a:rPr>
              <a:t>Hierarchical</a:t>
            </a:r>
            <a:r>
              <a:rPr lang="fr-FR" dirty="0">
                <a:effectLst/>
              </a:rPr>
              <a:t> adaptation</a:t>
            </a:r>
          </a:p>
        </p:txBody>
      </p:sp>
      <p:pic>
        <p:nvPicPr>
          <p:cNvPr id="37" name="Picture 5">
            <a:extLst>
              <a:ext uri="{FF2B5EF4-FFF2-40B4-BE49-F238E27FC236}">
                <a16:creationId xmlns:a16="http://schemas.microsoft.com/office/drawing/2014/main" id="{4629255B-61DC-A50B-22EB-62A8AE35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CC8B3D72-2168-3507-A4F5-2789CCA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1250111-82FA-87CE-F808-A3661FC1B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0" y="2273179"/>
            <a:ext cx="5274986" cy="13869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160A934-D445-1B6F-C254-D63BABA0F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236" y="2293442"/>
            <a:ext cx="5720299" cy="142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4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7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fr-FR" dirty="0" err="1">
                <a:effectLst/>
              </a:rPr>
              <a:t>intrinsic</a:t>
            </a:r>
            <a:r>
              <a:rPr lang="fr-FR" dirty="0">
                <a:effectLst/>
              </a:rPr>
              <a:t> issues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F427A9-B62A-9427-E1BA-D2D157574310}"/>
              </a:ext>
            </a:extLst>
          </p:cNvPr>
          <p:cNvSpPr txBox="1"/>
          <p:nvPr/>
        </p:nvSpPr>
        <p:spPr>
          <a:xfrm>
            <a:off x="1544053" y="2057400"/>
            <a:ext cx="3657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Working case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Issue 1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Self-joined case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Issue 2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Multi-joined case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62078B-4128-1BD3-50DF-FDA8C86D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530" y="1524000"/>
            <a:ext cx="33909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F61C438-C771-D971-9166-D24BA7E8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77" y="3256359"/>
            <a:ext cx="14097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643E03B-BA33-2642-4D60-A3835D306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455" y="4861316"/>
            <a:ext cx="23050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A8F2CE9F-6009-D76F-D704-39F87B425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EE7DF762-B6E1-0B24-ACDB-B4F83C6B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83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8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 rtl="0">
              <a:spcAft>
                <a:spcPts val="500"/>
              </a:spcAft>
              <a:buFont typeface="+mj-lt"/>
              <a:buAutoNum type="romanUcPeriod" startAt="2"/>
            </a:pPr>
            <a:r>
              <a:rPr lang="fr-FR" dirty="0">
                <a:effectLst/>
              </a:rPr>
              <a:t>Self-</a:t>
            </a:r>
            <a:r>
              <a:rPr lang="fr-FR" dirty="0" err="1">
                <a:effectLst/>
              </a:rPr>
              <a:t>joined</a:t>
            </a:r>
            <a:r>
              <a:rPr lang="fr-FR" dirty="0">
                <a:effectLst/>
              </a:rPr>
              <a:t> case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>
                <a:effectLst/>
              </a:rPr>
              <a:t>introduction case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7E89336-BA95-FDE2-F04A-4ACE7F50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327" y="3083143"/>
            <a:ext cx="2785599" cy="255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1F4118D-DE19-1AF7-63E1-065546ED67D2}"/>
              </a:ext>
            </a:extLst>
          </p:cNvPr>
          <p:cNvSpPr/>
          <p:nvPr/>
        </p:nvSpPr>
        <p:spPr>
          <a:xfrm>
            <a:off x="1494691" y="3316520"/>
            <a:ext cx="589085" cy="168212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1940830-0649-AAF5-DAFD-29EC9F717CCE}"/>
              </a:ext>
            </a:extLst>
          </p:cNvPr>
          <p:cNvSpPr txBox="1"/>
          <p:nvPr/>
        </p:nvSpPr>
        <p:spPr>
          <a:xfrm>
            <a:off x="1327638" y="4665879"/>
            <a:ext cx="7236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i="1" dirty="0" err="1"/>
              <a:t>getJoinsPtLists</a:t>
            </a:r>
            <a:r>
              <a:rPr lang="fr-FR" b="1" i="1" dirty="0"/>
              <a:t> 	          </a:t>
            </a:r>
            <a:r>
              <a:rPr lang="fr-FR" dirty="0" err="1"/>
              <a:t>possibility</a:t>
            </a:r>
            <a:r>
              <a:rPr lang="fr-FR" dirty="0"/>
              <a:t> for </a:t>
            </a:r>
            <a:r>
              <a:rPr lang="fr-FR" dirty="0" err="1"/>
              <a:t>previous</a:t>
            </a:r>
            <a:r>
              <a:rPr lang="fr-FR" dirty="0"/>
              <a:t> structure to </a:t>
            </a:r>
            <a:r>
              <a:rPr lang="fr-FR" dirty="0" err="1"/>
              <a:t>read</a:t>
            </a:r>
            <a:r>
              <a:rPr lang="fr-FR" dirty="0"/>
              <a:t> self-</a:t>
            </a:r>
            <a:r>
              <a:rPr lang="fr-FR" dirty="0" err="1"/>
              <a:t>join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i="1" dirty="0" err="1"/>
              <a:t>updatePointLists</a:t>
            </a:r>
            <a:r>
              <a:rPr lang="fr-FR" b="1" i="1" dirty="0"/>
              <a:t>          </a:t>
            </a:r>
            <a:r>
              <a:rPr lang="fr-FR" dirty="0"/>
              <a:t>update </a:t>
            </a:r>
            <a:r>
              <a:rPr lang="fr-FR" dirty="0" err="1"/>
              <a:t>lists</a:t>
            </a:r>
            <a:r>
              <a:rPr lang="fr-FR" dirty="0"/>
              <a:t> once exchanges </a:t>
            </a:r>
            <a:r>
              <a:rPr lang="fr-FR" dirty="0" err="1"/>
              <a:t>done</a:t>
            </a:r>
            <a:endParaRPr lang="fr-FR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C7AF1858-6CB8-1592-5CAF-6D306FCC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45C98A56-AF0D-4D01-DE51-9B1833EC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068EFD-B79D-AA14-CDA5-01AECABB9526}"/>
              </a:ext>
            </a:extLst>
          </p:cNvPr>
          <p:cNvSpPr txBox="1"/>
          <p:nvPr/>
        </p:nvSpPr>
        <p:spPr>
          <a:xfrm>
            <a:off x="312822" y="5219877"/>
            <a:ext cx="85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Python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27449F6-B532-5A37-2448-85AC20DF5CF5}"/>
                  </a:ext>
                </a:extLst>
              </p:cNvPr>
              <p:cNvSpPr txBox="1"/>
              <p:nvPr/>
            </p:nvSpPr>
            <p:spPr>
              <a:xfrm>
                <a:off x="1494691" y="2063170"/>
                <a:ext cx="819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𝐽𝑜𝑖𝑛</m:t>
                      </m:r>
                      <m:r>
                        <a:rPr lang="fr-FR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=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 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𝑙𝑖𝑠𝑡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𝑓𝑎𝑐𝑒𝑠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⟷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𝑧𝑜𝑛𝑒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 1, 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𝑙𝑖𝑠𝑡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𝑓𝑎𝑐𝑒𝑠</m:t>
                          </m:r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27449F6-B532-5A37-2448-85AC20DF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91" y="2063170"/>
                <a:ext cx="8199000" cy="369332"/>
              </a:xfrm>
              <a:prstGeom prst="rect">
                <a:avLst/>
              </a:prstGeom>
              <a:blipFill>
                <a:blip r:embed="rId5"/>
                <a:stretch>
                  <a:fillRect l="-14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3A17028-83EB-422D-2C17-A82AF7A5A400}"/>
                  </a:ext>
                </a:extLst>
              </p:cNvPr>
              <p:cNvSpPr txBox="1"/>
              <p:nvPr/>
            </p:nvSpPr>
            <p:spPr>
              <a:xfrm>
                <a:off x="2401689" y="3215960"/>
                <a:ext cx="609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Join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𝑧𝑜𝑛𝑒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 1,  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𝑧𝑜𝑛𝑒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 1,  </m:t>
                        </m:r>
                        <m:r>
                          <m:rPr>
                            <m:lit/>
                          </m:rPr>
                          <a:rPr lang="fr-F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𝑙𝑖𝑠𝑡</m:t>
                        </m:r>
                        <m:r>
                          <m:rPr>
                            <m:lit/>
                          </m:rPr>
                          <a:rPr lang="fr-FR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𝑓𝑎𝑐𝑒𝑠</m:t>
                        </m:r>
                        <m:r>
                          <m:rPr>
                            <m:lit/>
                          </m:rPr>
                          <a:rPr lang="fr-FR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1, 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𝑙𝑖𝑠𝑡</m:t>
                        </m:r>
                        <m:r>
                          <m:rPr>
                            <m:lit/>
                          </m:rPr>
                          <a:rPr lang="fr-FR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𝑓𝑎𝑐𝑒𝑠</m:t>
                        </m:r>
                        <m:r>
                          <m:rPr>
                            <m:lit/>
                          </m:rPr>
                          <a:rPr lang="fr-FR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lit/>
                          </m:rPr>
                          <a:rPr lang="fr-F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3A17028-83EB-422D-2C17-A82AF7A5A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89" y="3215960"/>
                <a:ext cx="6094602" cy="369332"/>
              </a:xfrm>
              <a:prstGeom prst="rect">
                <a:avLst/>
              </a:prstGeom>
              <a:blipFill>
                <a:blip r:embed="rId6"/>
                <a:stretch>
                  <a:fillRect l="-900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CF42DB-B38D-86E7-3A41-5907C3EC6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75" y="1558298"/>
            <a:ext cx="8862129" cy="4920505"/>
          </a:xfrm>
          <a:prstGeom prst="rect">
            <a:avLst/>
          </a:prstGeom>
        </p:spPr>
      </p:pic>
      <p:sp>
        <p:nvSpPr>
          <p:cNvPr id="26" name="Espace réservé du numéro de diapositive 11">
            <a:extLst>
              <a:ext uri="{FF2B5EF4-FFF2-40B4-BE49-F238E27FC236}">
                <a16:creationId xmlns:a16="http://schemas.microsoft.com/office/drawing/2014/main" id="{FC57798B-60F6-4BD9-9827-08167C91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501" y="6308754"/>
            <a:ext cx="354623" cy="365125"/>
          </a:xfrm>
        </p:spPr>
        <p:txBody>
          <a:bodyPr/>
          <a:lstStyle/>
          <a:p>
            <a:fld id="{668189D3-E021-4E46-878B-70A4B79B6594}" type="slidenum">
              <a:rPr lang="fr-FR" sz="1300" smtClean="0"/>
              <a:t>9</a:t>
            </a:fld>
            <a:endParaRPr lang="fr-FR" sz="1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DCC253-BDA6-BAEA-841D-486164949379}"/>
              </a:ext>
            </a:extLst>
          </p:cNvPr>
          <p:cNvSpPr txBox="1"/>
          <p:nvPr/>
        </p:nvSpPr>
        <p:spPr>
          <a:xfrm>
            <a:off x="2876398" y="62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fr-FR" dirty="0"/>
              <a:t>v</a:t>
            </a:r>
            <a:r>
              <a:rPr lang="fr-FR" dirty="0">
                <a:effectLst/>
              </a:rPr>
              <a:t>alidation one zone case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BEB3CEF-BED2-A6B0-9CEA-1CC4885F2026}"/>
              </a:ext>
            </a:extLst>
          </p:cNvPr>
          <p:cNvSpPr txBox="1"/>
          <p:nvPr/>
        </p:nvSpPr>
        <p:spPr>
          <a:xfrm>
            <a:off x="274876" y="2160381"/>
            <a:ext cx="2780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Coincident</a:t>
            </a:r>
            <a:r>
              <a:rPr lang="fr-FR" dirty="0"/>
              <a:t>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Transmission </a:t>
            </a:r>
            <a:r>
              <a:rPr lang="fr-FR" dirty="0" err="1"/>
              <a:t>refinement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81A710BC-D24E-EBE1-FDCB-7CA02309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2" y="309564"/>
            <a:ext cx="2052309" cy="8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61E71-1CE3-EBA2-6854-DB8E12D89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73" y="309564"/>
            <a:ext cx="2379239" cy="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31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4170</TotalTime>
  <Words>397</Words>
  <Application>Microsoft Office PowerPoint</Application>
  <PresentationFormat>Grand écran</PresentationFormat>
  <Paragraphs>193</Paragraphs>
  <Slides>19</Slides>
  <Notes>1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Merriweather</vt:lpstr>
      <vt:lpstr>Proxima Nova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valentin duvivier</dc:creator>
  <cp:lastModifiedBy>valentin duvivier</cp:lastModifiedBy>
  <cp:revision>47</cp:revision>
  <dcterms:created xsi:type="dcterms:W3CDTF">2022-07-26T08:46:30Z</dcterms:created>
  <dcterms:modified xsi:type="dcterms:W3CDTF">2022-09-13T09:08:23Z</dcterms:modified>
</cp:coreProperties>
</file>